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32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30" r:id="rId29"/>
    <p:sldId id="329" r:id="rId30"/>
    <p:sldId id="448" r:id="rId31"/>
    <p:sldId id="447" r:id="rId32"/>
    <p:sldId id="331" r:id="rId33"/>
    <p:sldId id="332" r:id="rId34"/>
    <p:sldId id="333" r:id="rId35"/>
    <p:sldId id="334" r:id="rId36"/>
    <p:sldId id="337" r:id="rId37"/>
    <p:sldId id="338" r:id="rId38"/>
    <p:sldId id="340" r:id="rId39"/>
    <p:sldId id="341" r:id="rId40"/>
    <p:sldId id="342" r:id="rId41"/>
    <p:sldId id="343" r:id="rId42"/>
    <p:sldId id="440" r:id="rId43"/>
    <p:sldId id="344" r:id="rId44"/>
    <p:sldId id="345" r:id="rId45"/>
    <p:sldId id="346" r:id="rId46"/>
    <p:sldId id="441" r:id="rId47"/>
    <p:sldId id="347" r:id="rId48"/>
    <p:sldId id="348" r:id="rId49"/>
    <p:sldId id="349" r:id="rId50"/>
    <p:sldId id="442" r:id="rId51"/>
    <p:sldId id="350" r:id="rId52"/>
    <p:sldId id="351" r:id="rId53"/>
    <p:sldId id="352" r:id="rId54"/>
    <p:sldId id="353" r:id="rId55"/>
    <p:sldId id="354" r:id="rId56"/>
    <p:sldId id="355" r:id="rId57"/>
    <p:sldId id="450" r:id="rId58"/>
    <p:sldId id="443" r:id="rId59"/>
    <p:sldId id="356" r:id="rId60"/>
    <p:sldId id="357" r:id="rId61"/>
    <p:sldId id="445" r:id="rId62"/>
    <p:sldId id="358" r:id="rId63"/>
    <p:sldId id="451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449" r:id="rId74"/>
    <p:sldId id="368" r:id="rId75"/>
    <p:sldId id="369" r:id="rId76"/>
    <p:sldId id="370" r:id="rId77"/>
    <p:sldId id="401" r:id="rId78"/>
    <p:sldId id="428" r:id="rId79"/>
    <p:sldId id="429" r:id="rId80"/>
    <p:sldId id="436" r:id="rId81"/>
    <p:sldId id="435" r:id="rId82"/>
    <p:sldId id="434" r:id="rId83"/>
    <p:sldId id="430" r:id="rId84"/>
    <p:sldId id="423" r:id="rId85"/>
    <p:sldId id="424" r:id="rId86"/>
    <p:sldId id="425" r:id="rId87"/>
    <p:sldId id="437" r:id="rId88"/>
    <p:sldId id="438" r:id="rId89"/>
    <p:sldId id="439" r:id="rId90"/>
    <p:sldId id="426" r:id="rId91"/>
    <p:sldId id="416" r:id="rId92"/>
    <p:sldId id="415" r:id="rId93"/>
    <p:sldId id="421" r:id="rId94"/>
    <p:sldId id="422" r:id="rId95"/>
    <p:sldId id="417" r:id="rId96"/>
    <p:sldId id="418" r:id="rId97"/>
    <p:sldId id="419" r:id="rId98"/>
    <p:sldId id="420" r:id="rId99"/>
    <p:sldId id="414" r:id="rId100"/>
    <p:sldId id="410" r:id="rId101"/>
    <p:sldId id="411" r:id="rId102"/>
    <p:sldId id="412" r:id="rId103"/>
    <p:sldId id="413" r:id="rId104"/>
    <p:sldId id="454" r:id="rId105"/>
    <p:sldId id="455" r:id="rId106"/>
    <p:sldId id="407" r:id="rId107"/>
    <p:sldId id="406" r:id="rId108"/>
    <p:sldId id="408" r:id="rId109"/>
    <p:sldId id="409" r:id="rId110"/>
    <p:sldId id="405" r:id="rId111"/>
    <p:sldId id="404" r:id="rId112"/>
    <p:sldId id="403" r:id="rId113"/>
    <p:sldId id="402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8" r:id="rId128"/>
    <p:sldId id="399" r:id="rId129"/>
    <p:sldId id="400" r:id="rId130"/>
    <p:sldId id="302" r:id="rId1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83" d="100"/>
          <a:sy n="83" d="100"/>
        </p:scale>
        <p:origin x="-40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10/2/2015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CD6FD-7325-4082-9E37-D10BB6E2D44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3BA4F-A901-4044-B375-C9D155800FE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A3A05F-E5B6-43F5-91C4-9D67E91E87F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9F8A35-89CA-4FFC-B5BF-B56AEE78A8C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DEA6A1-8670-4E9A-98B2-507024A29A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DF7971-FAE8-4766-BC16-DF6DF9FD901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962F32-88D2-4F33-AFED-DE43904DDAA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 smtClean="0"/>
              <a:t>In actuality, the floor on the log function causes some fluctuation,</a:t>
            </a:r>
            <a:r>
              <a:rPr lang="en-CA" altLang="en-US" baseline="0" dirty="0" smtClean="0"/>
              <a:t> but 44 % is </a:t>
            </a:r>
            <a:r>
              <a:rPr lang="en-CA" altLang="en-US" baseline="0" smtClean="0"/>
              <a:t>quite reasonable…</a:t>
            </a:r>
            <a:endParaRPr lang="en-CA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5F2BFB-34C6-43C5-A9BE-F52C4E54A76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FEFB50-1202-4951-AFC0-8C3E7608922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BB9BC6-C093-44F5-B708-24EC4240B5B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4AA738-EE89-4BF2-A451-3A3B2F84EF1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EE0DF-1C56-4973-8A0B-5B817F5C28B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121D00-F060-4AC8-A77E-5B992D96E30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05D009-E83A-4ECA-BACF-D3C1E7D75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385E9-67EB-46A8-87AE-1249EAC3B0A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1F19DE-8C7B-44AE-B42E-046D9005FB9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BAE160-3B50-4AE5-BD58-527B539E3B4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48E0F-765F-4C0A-8881-BD4F128F0BB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266350-4109-4CED-B0F3-C8E885B0618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0EEEEF-D401-4EF4-844D-4761CB43A69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A334D0-D0B8-42D9-9D58-6B2587ACE02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B773FF-976A-49A5-899A-B5567000A82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E80836-19BF-4C22-A3C5-C3241E9FA8A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3DDADD-6EE9-4901-B29D-3AC01CCF4F4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70B8B-2894-4390-9C41-02865854EA3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DA0E31-3F46-4439-8357-5825DAC97E5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DA11C7-B0B7-424A-9130-1F010456E76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38B14-A4F2-420D-AB69-5764A11387C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B0E25-E981-4516-A3C2-83DD797AF1C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12724-7DED-4F21-BEB3-1CA3E1D4A90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8B3299-39E0-4E1F-A557-22FF1BAB52A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BCA50-D4AD-40CC-9F00-95A64E3BE61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FE8E11-1383-47F2-8648-B4EF25521E9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BBE88-839E-481F-A058-7130888E274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4E86E5-1878-4B5F-A4F1-5F523A8EE50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ABC768-8DE6-4292-B53A-587DD355799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F1DA1A-E4BE-44A0-BF76-163D8E58068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C5C487-6683-44F0-9FF3-FD13FA230EC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161589-05C9-46E6-B68E-8045B34C6A9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68DC9-B9A7-4B92-AB95-042C2D778AD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26A0A-B9AC-4037-ADF8-ACA79D00DE6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2B8302-3920-422A-A0A2-B84B3543F23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703097-E633-4B7D-A240-736BBA22A46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786D34-1561-45D7-B000-2168E201B2CE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7184D-4D01-4CB4-B68B-E3C9A61465E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0D443-3639-4683-A7EC-BEDFCBAFE9FE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9A8AA-F225-4926-9FC0-A4CA10D53B2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CE9889-C91F-4BF5-8A60-5BBAE16A43A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A32F71-896D-424C-B80C-8CA9A7775117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663D45-0641-4332-B37A-F0FC3681FFC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FC9ACD-A98B-4785-8A86-C0E8F508302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3D5525-A698-49BA-8B94-796390A221D7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D05D2D-438D-493C-9B37-49D03BFC6384}" type="slidenum">
              <a:rPr lang="en-US"/>
              <a:pPr>
                <a:defRPr/>
              </a:pPr>
              <a:t>127</a:t>
            </a:fld>
            <a:endParaRPr lang="en-US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Recall that a</a:t>
            </a:r>
            <a:r>
              <a:rPr lang="en-US" altLang="en-US" baseline="30000" smtClean="0"/>
              <a:t>log[b](c)</a:t>
            </a:r>
            <a:r>
              <a:rPr lang="en-US" altLang="en-US" smtClean="0"/>
              <a:t> = c</a:t>
            </a:r>
            <a:r>
              <a:rPr lang="en-US" altLang="en-US" baseline="30000" smtClean="0"/>
              <a:t>log[b](a)</a:t>
            </a:r>
            <a:r>
              <a:rPr lang="en-US" altLang="en-US" smtClean="0"/>
              <a:t> for all values of a, b, and c.</a:t>
            </a:r>
          </a:p>
          <a:p>
            <a:r>
              <a:rPr lang="en-US" altLang="en-US" smtClean="0"/>
              <a:t>Here, log[b](c) is the logarithm base ‘b’ of c.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8E2BC6-ADE5-4DA8-8C85-C5800A0E77B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4BA7E-3615-423E-8946-95F75AAA5C7A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130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96884B-5566-483A-8962-DF84FCB5017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173484-7A51-4792-B6D9-47E5B6E85C3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5EB48A-0546-4C06-BDEB-F695B334D1D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AVL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Promote 2 to the root, and assign 1 and 3 to be its children</a:t>
            </a:r>
          </a:p>
        </p:txBody>
      </p:sp>
      <p:pic>
        <p:nvPicPr>
          <p:cNvPr id="13316" name="Picture 8" descr="C:\Users\dwharder\Desktop\k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0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74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8" descr="C:\Users\dwharder\Desktop\a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6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72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right-right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19" descr="C:\Users\dwharder\Desktop\a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C:\Users\dwharder\Desktop\a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72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right-right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7552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Again,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1" descr="C:\Users\dwharder\Desktop\a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21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64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88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This causes no imbalances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55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69 is imbalanced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left-left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63 </a:t>
            </a:r>
            <a:r>
              <a:rPr lang="en-US" altLang="en-US" dirty="0">
                <a:latin typeface="Arial" charset="0"/>
                <a:cs typeface="Arial" charset="0"/>
              </a:rPr>
              <a:t>is that value</a:t>
            </a:r>
          </a:p>
        </p:txBody>
      </p:sp>
    </p:spTree>
    <p:extLst>
      <p:ext uri="{BB962C8B-B14F-4D97-AF65-F5344CB8AC3E}">
        <p14:creationId xmlns:p14="http://schemas.microsoft.com/office/powerpoint/2010/main" val="29958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tree is now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39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k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result is, again, a perfect tree</a:t>
            </a: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These examples may seem trivial, but they are the basis for the corrections in the next data structure we will see:  AVL trees</a:t>
            </a:r>
          </a:p>
        </p:txBody>
      </p:sp>
    </p:spTree>
    <p:extLst>
      <p:ext uri="{BB962C8B-B14F-4D97-AF65-F5344CB8AC3E}">
        <p14:creationId xmlns:p14="http://schemas.microsoft.com/office/powerpoint/2010/main" val="36056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70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7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root node is now imbalanced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right-left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right-left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root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63 is that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4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result is AVL balanced</a:t>
            </a:r>
          </a:p>
        </p:txBody>
      </p:sp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Removing a node from an AVL tree may cause more than one AVL imbalance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Like insert, erase must check after it has been successfully called on a child to see if it caused an imbalance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Unfortunately, it may cause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 smtClean="0">
                <a:latin typeface="Arial" charset="0"/>
                <a:cs typeface="Arial" charset="0"/>
              </a:rPr>
              <a:t> imbalances that must be corrected</a:t>
            </a:r>
          </a:p>
          <a:p>
            <a:pPr lvl="2"/>
            <a:r>
              <a:rPr lang="en-CA" altLang="en-US" dirty="0" smtClean="0">
                <a:latin typeface="Arial" charset="0"/>
                <a:cs typeface="Arial" charset="0"/>
              </a:rPr>
              <a:t>Insertions will only cause one imbalance that must be fixed</a:t>
            </a:r>
          </a:p>
          <a:p>
            <a:pPr lvl="1"/>
            <a:endParaRPr lang="en-CA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Consider the following AVL tree</a:t>
            </a:r>
          </a:p>
        </p:txBody>
      </p:sp>
      <p:pic>
        <p:nvPicPr>
          <p:cNvPr id="90116" name="Picture 12" descr="C:\Users\dwharder\Desktop\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93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Suppose we erase the front node:  1</a:t>
            </a:r>
          </a:p>
        </p:txBody>
      </p:sp>
      <p:pic>
        <p:nvPicPr>
          <p:cNvPr id="91140" name="Picture 13" descr="C:\Users\dwharder\Desktop\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2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While its previous parent, 2, is not unbalanced, its grandparent 3 is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The imbalance is in the right-right subtree</a:t>
            </a:r>
          </a:p>
        </p:txBody>
      </p:sp>
      <p:pic>
        <p:nvPicPr>
          <p:cNvPr id="92164" name="Picture 14" descr="C:\Users\dwharder\Desktop\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89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We can correct this with a simple balance</a:t>
            </a:r>
          </a:p>
        </p:txBody>
      </p:sp>
      <p:pic>
        <p:nvPicPr>
          <p:cNvPr id="93188" name="Picture 15" descr="C:\Users\dwharder\Desktop\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node of that subtree, 5, is now balanced</a:t>
            </a:r>
          </a:p>
        </p:txBody>
      </p:sp>
      <p:pic>
        <p:nvPicPr>
          <p:cNvPr id="94212" name="Picture 16" descr="C:\Users\dwharder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9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focus on the first strategy:  AVL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Named after Adelson-Velskii and Landis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Balance is defined by comparing the height of the two sub-trees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 empty tree has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–1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tree with a single node has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0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6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Recursing to the root, however, 8 is also unbalanced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This is a right-left imbalance</a:t>
            </a:r>
          </a:p>
        </p:txBody>
      </p:sp>
      <p:pic>
        <p:nvPicPr>
          <p:cNvPr id="95236" name="Picture 17" descr="C:\Users\dwharder\Desktop\b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48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Promoting 11 to the root corrects the imbalance </a:t>
            </a:r>
          </a:p>
        </p:txBody>
      </p:sp>
      <p:pic>
        <p:nvPicPr>
          <p:cNvPr id="96260" name="Picture 18" descr="C:\Users\dwharder\Desktop\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At this point, the node 11 is balanced</a:t>
            </a:r>
          </a:p>
        </p:txBody>
      </p:sp>
      <p:pic>
        <p:nvPicPr>
          <p:cNvPr id="97284" name="Picture 23" descr="C:\Users\dwharder\Desktop\b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Still, the root node is unbalanced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This is a right-right imbalance</a:t>
            </a:r>
          </a:p>
        </p:txBody>
      </p:sp>
      <p:pic>
        <p:nvPicPr>
          <p:cNvPr id="98308" name="Picture 20" descr="C:\Users\dwharder\Desktop\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34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93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Again, a simple balance fixes the imbalance</a:t>
            </a:r>
          </a:p>
        </p:txBody>
      </p:sp>
    </p:spTree>
    <p:extLst>
      <p:ext uri="{BB962C8B-B14F-4D97-AF65-F5344CB8AC3E}">
        <p14:creationId xmlns:p14="http://schemas.microsoft.com/office/powerpoint/2010/main" val="13478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1003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resulting tree is now AVL balanced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Note, few erases will require one balance, even fewer will require more than one</a:t>
            </a:r>
          </a:p>
        </p:txBody>
      </p:sp>
    </p:spTree>
    <p:extLst>
      <p:ext uri="{BB962C8B-B14F-4D97-AF65-F5344CB8AC3E}">
        <p14:creationId xmlns:p14="http://schemas.microsoft.com/office/powerpoint/2010/main" val="2255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previously saw that: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Complete tree can be stored using an array using </a:t>
            </a:r>
            <a:r>
              <a:rPr lang="en-US" altLang="en-US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 arbitrary tree of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requires </a:t>
            </a:r>
            <a:r>
              <a:rPr lang="en-US" altLang="en-US" b="1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memory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Is it possible to store an AVL tree as an array and not require exponentially more memory?</a:t>
            </a:r>
          </a:p>
        </p:txBody>
      </p:sp>
    </p:spTree>
    <p:extLst>
      <p:ext uri="{BB962C8B-B14F-4D97-AF65-F5344CB8AC3E}">
        <p14:creationId xmlns:p14="http://schemas.microsoft.com/office/powerpoint/2010/main" val="316890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 that in the worst case, an AVL tree of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has a height at most</a:t>
            </a:r>
          </a:p>
          <a:p>
            <a:pPr algn="ctr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smtClean="0">
                <a:latin typeface="Symbol" pitchFamily="18" charset="2"/>
                <a:cs typeface="Arial" charset="0"/>
              </a:rPr>
              <a:t>f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– 1.3277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Such a tree requires an array of size</a:t>
            </a:r>
          </a:p>
          <a:p>
            <a:pPr algn="ctr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30000" smtClean="0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) – 1.3277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endParaRPr lang="en-US" altLang="en-US" baseline="3000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can rewrite this as</a:t>
            </a:r>
          </a:p>
          <a:p>
            <a:pPr algn="ctr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–0.3277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30000" smtClean="0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(2)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≈ 0.7968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1.44 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Thus, we would require </a:t>
            </a:r>
            <a:r>
              <a:rPr lang="en-US" altLang="en-US" b="1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1.44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24356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4" descr="bb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2309813"/>
            <a:ext cx="349250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While the polynomial behaviour of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1.44</a:t>
            </a:r>
            <a:r>
              <a:rPr lang="en-US" altLang="en-US" smtClean="0">
                <a:latin typeface="Arial" charset="0"/>
                <a:cs typeface="Arial" charset="0"/>
              </a:rPr>
              <a:t> is not as bad as exponential behaviour, it is still reasonably sub-optimal when compared to the linear growth associated with link-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allocated trees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Here we see </a:t>
            </a:r>
            <a:r>
              <a:rPr lang="en-US" alt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and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1.44 </a:t>
            </a:r>
            <a:r>
              <a:rPr lang="en-US" altLang="en-US" smtClean="0">
                <a:latin typeface="Arial" charset="0"/>
                <a:cs typeface="Arial" charset="0"/>
              </a:rPr>
              <a:t>on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[0, 1000]</a:t>
            </a:r>
          </a:p>
        </p:txBody>
      </p:sp>
    </p:spTree>
    <p:extLst>
      <p:ext uri="{BB962C8B-B14F-4D97-AF65-F5344CB8AC3E}">
        <p14:creationId xmlns:p14="http://schemas.microsoft.com/office/powerpoint/2010/main" val="33632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topic we have covered: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AVL balance is defined by ensuring the difference in heights is 0 or 1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Insertions and erases are like binary search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Each insertion requires at least one correction to maintain AVL balance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Erases may require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corrections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These corrections require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 smtClean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Depth is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 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)</a:t>
            </a:r>
          </a:p>
          <a:p>
            <a:pPr lvl="1"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  ∴  all </a:t>
            </a:r>
            <a:r>
              <a:rPr lang="en-US" alt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</a:t>
            </a:r>
            <a:r>
              <a:rPr lang="en-US" altLang="en-US" dirty="0" smtClean="0">
                <a:latin typeface="Arial" charset="0"/>
                <a:cs typeface="Arial" charset="0"/>
              </a:rPr>
              <a:t>operations are </a:t>
            </a:r>
            <a:r>
              <a:rPr lang="en-US" alt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 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)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binary search tree is said to be AVL balanced if: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difference in the heights between the left and right sub-trees is at most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Arial" charset="0"/>
                <a:cs typeface="Arial" charset="0"/>
              </a:rPr>
              <a:t>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Both sub-trees are themselves AVL trees</a:t>
            </a:r>
          </a:p>
        </p:txBody>
      </p:sp>
    </p:spTree>
    <p:extLst>
      <p:ext uri="{BB962C8B-B14F-4D97-AF65-F5344CB8AC3E}">
        <p14:creationId xmlns:p14="http://schemas.microsoft.com/office/powerpoint/2010/main" val="15447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AVL trees with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3</a:t>
            </a:r>
            <a:r>
              <a:rPr lang="en-US" altLang="en-US" smtClean="0">
                <a:latin typeface="Arial" charset="0"/>
                <a:cs typeface="Arial" charset="0"/>
              </a:rPr>
              <a:t>, and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4</a:t>
            </a:r>
            <a:r>
              <a:rPr lang="en-US" altLang="en-US" smtClean="0">
                <a:latin typeface="Arial" charset="0"/>
                <a:cs typeface="Arial" charset="0"/>
              </a:rPr>
              <a:t> nodes:</a:t>
            </a:r>
          </a:p>
        </p:txBody>
      </p:sp>
      <p:pic>
        <p:nvPicPr>
          <p:cNvPr id="17412" name="Picture 6" descr="AVLTrees0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133600"/>
            <a:ext cx="554355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7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Here is a larger AVL tree (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42</a:t>
            </a:r>
            <a:r>
              <a:rPr lang="en-US" altLang="en-US" smtClean="0">
                <a:latin typeface="Arial" charset="0"/>
                <a:cs typeface="Arial" charset="0"/>
              </a:rPr>
              <a:t> nodes):</a:t>
            </a:r>
          </a:p>
        </p:txBody>
      </p:sp>
      <p:pic>
        <p:nvPicPr>
          <p:cNvPr id="18436" name="Picture 13" descr="av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9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root node is AVL-balanced: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Both sub-trees are of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4</a:t>
            </a:r>
            <a:r>
              <a:rPr lang="en-US" altLang="en-US" smtClean="0">
                <a:latin typeface="Arial" charset="0"/>
                <a:cs typeface="Arial" charset="0"/>
              </a:rPr>
              <a:t>:</a:t>
            </a:r>
          </a:p>
        </p:txBody>
      </p:sp>
      <p:pic>
        <p:nvPicPr>
          <p:cNvPr id="19460" name="Picture 5" descr="av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6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0" descr="avl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All other nodes (</a:t>
            </a:r>
            <a:r>
              <a:rPr lang="en-US" altLang="en-US" i="1" smtClean="0"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latin typeface="Arial" charset="0"/>
                <a:cs typeface="Arial" charset="0"/>
              </a:rPr>
              <a:t>g</a:t>
            </a:r>
            <a:r>
              <a:rPr lang="en-US" altLang="en-US" smtClean="0">
                <a:latin typeface="Arial" charset="0"/>
                <a:cs typeface="Arial" charset="0"/>
              </a:rPr>
              <a:t>., AF and BL) are AVL balanced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sub-trees differ in height by at most one</a:t>
            </a:r>
          </a:p>
        </p:txBody>
      </p:sp>
    </p:spTree>
    <p:extLst>
      <p:ext uri="{BB962C8B-B14F-4D97-AF65-F5344CB8AC3E}">
        <p14:creationId xmlns:p14="http://schemas.microsoft.com/office/powerpoint/2010/main" val="290495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By the definition of complete trees, any complete binary search tree is an AVL tree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Thus an upper bound on the number of nodes in an AVL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a perfect binary tree with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  <a:endParaRPr lang="en-US" altLang="en-US" smtClean="0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What is an lower bound?</a:t>
            </a:r>
          </a:p>
        </p:txBody>
      </p:sp>
    </p:spTree>
    <p:extLst>
      <p:ext uri="{BB962C8B-B14F-4D97-AF65-F5344CB8AC3E}">
        <p14:creationId xmlns:p14="http://schemas.microsoft.com/office/powerpoint/2010/main" val="19525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Let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be the fewest number of nodes in a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From a previous slide: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		F(0) = 1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		F(1) = 2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		F(2) = 4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Can we find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?</a:t>
            </a:r>
          </a:p>
        </p:txBody>
      </p:sp>
      <p:pic>
        <p:nvPicPr>
          <p:cNvPr id="22532" name="Picture 6" descr="AVLTrees01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565400"/>
            <a:ext cx="36385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Background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Define height balancing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Maintaining balance within a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Difference of heights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Maintaining balance after insertions and erases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Can we store AVL trees as arrays?</a:t>
            </a:r>
          </a:p>
        </p:txBody>
      </p:sp>
    </p:spTree>
    <p:extLst>
      <p:ext uri="{BB962C8B-B14F-4D97-AF65-F5344CB8AC3E}">
        <p14:creationId xmlns:p14="http://schemas.microsoft.com/office/powerpoint/2010/main" val="16552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worst-case AVL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would have: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on one side,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</a:t>
            </a:r>
            <a:r>
              <a:rPr lang="en-US" altLang="en-US" smtClean="0">
                <a:latin typeface="Arial" charset="0"/>
                <a:cs typeface="Arial" charset="0"/>
              </a:rPr>
              <a:t> on the other,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</a:t>
            </a:r>
            <a:r>
              <a:rPr lang="en-US" altLang="en-US" smtClean="0">
                <a:solidFill>
                  <a:srgbClr val="CC3399"/>
                </a:solidFill>
                <a:latin typeface="Arial" charset="0"/>
                <a:cs typeface="Arial" charset="0"/>
              </a:rPr>
              <a:t>root</a:t>
            </a:r>
            <a:r>
              <a:rPr lang="en-US" altLang="en-US" smtClean="0">
                <a:latin typeface="Arial" charset="0"/>
                <a:cs typeface="Arial" charset="0"/>
              </a:rPr>
              <a:t> node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get: 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smtClean="0">
                <a:solidFill>
                  <a:srgbClr val="CC3399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+ 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2)</a:t>
            </a:r>
            <a:endParaRPr lang="en-US" altLang="en-US" smtClean="0">
              <a:solidFill>
                <a:srgbClr val="CC3399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This is a recurrence relation:</a:t>
            </a:r>
          </a:p>
          <a:p>
            <a:endParaRPr lang="pt-BR" altLang="en-US" dirty="0" smtClean="0">
              <a:latin typeface="Arial" charset="0"/>
              <a:cs typeface="Arial" charset="0"/>
            </a:endParaRPr>
          </a:p>
          <a:p>
            <a:endParaRPr lang="pt-BR" altLang="en-US" dirty="0" smtClean="0">
              <a:latin typeface="Arial" charset="0"/>
              <a:cs typeface="Arial" charset="0"/>
            </a:endParaRPr>
          </a:p>
          <a:p>
            <a:endParaRPr lang="pt-BR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pt-BR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pt-BR" altLang="en-US" dirty="0" smtClean="0">
                <a:latin typeface="Arial" charset="0"/>
                <a:cs typeface="Arial" charset="0"/>
              </a:rPr>
              <a:t>	The solution?</a:t>
            </a:r>
          </a:p>
          <a:p>
            <a:pPr lvl="1"/>
            <a:r>
              <a:rPr lang="pt-BR" altLang="en-US" dirty="0" smtClean="0">
                <a:latin typeface="Arial" charset="0"/>
                <a:cs typeface="Arial" charset="0"/>
              </a:rPr>
              <a:t>Note that 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+ 1 = 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1) + 1) + 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2) + 1)</a:t>
            </a:r>
          </a:p>
          <a:p>
            <a:pPr lvl="1"/>
            <a:r>
              <a:rPr lang="pt-BR" altLang="en-US" dirty="0" smtClean="0">
                <a:latin typeface="Arial" charset="0"/>
                <a:cs typeface="Arial" charset="0"/>
              </a:rPr>
              <a:t>Therefore, 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+ 1</a:t>
            </a:r>
            <a:r>
              <a:rPr lang="pt-BR" altLang="en-US" dirty="0" smtClean="0">
                <a:latin typeface="Arial" charset="0"/>
                <a:cs typeface="Arial" charset="0"/>
              </a:rPr>
              <a:t> is a Fibonacci number: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 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pt-B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 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pt-B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+ 1 =   5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=   4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8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7</a:t>
            </a:r>
            <a:endParaRPr lang="pt-B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pt-B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pt-BR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/>
        </p:nvGraphicFramePr>
        <p:xfrm>
          <a:off x="1908175" y="1928813"/>
          <a:ext cx="4895850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9" name="Equation" r:id="rId4" imgW="2362200" imgH="711200" progId="Equation.3">
                  <p:embed/>
                </p:oleObj>
              </mc:Choice>
              <mc:Fallback>
                <p:oleObj name="Equation" r:id="rId4" imgW="2362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928813"/>
                        <a:ext cx="4895850" cy="147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1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Alternatively, if it wasn’t so simple: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&gt; </a:t>
            </a:r>
            <a:r>
              <a:rPr lang="en-US" altLang="en-US" sz="1800" b="1" dirty="0" err="1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rsolve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{F(0) = 1, F(1) = 2,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          F(h) = 1 + F(h - 1) + F(h - 2)}, F(h) );</a:t>
            </a:r>
          </a:p>
          <a:p>
            <a:pPr>
              <a:buFontTx/>
              <a:buNone/>
            </a:pPr>
            <a:endParaRPr lang="en-US" altLang="en-US" sz="1800" b="1" dirty="0" smtClean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&gt;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asympt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%, h );</a:t>
            </a:r>
          </a:p>
          <a:p>
            <a:pPr>
              <a:buFontTx/>
              <a:buNone/>
            </a:pPr>
            <a:endParaRPr lang="en-US" altLang="en-US" sz="1800" b="1" dirty="0" smtClean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endParaRPr lang="en-US" altLang="en-US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1258888" y="3956050"/>
            <a:ext cx="2879725" cy="13684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65400"/>
            <a:ext cx="8142288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4078288"/>
            <a:ext cx="6337300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7"/>
          <p:cNvGraphicFramePr>
            <a:graphicFrameLocks noChangeAspect="1"/>
          </p:cNvGraphicFramePr>
          <p:nvPr/>
        </p:nvGraphicFramePr>
        <p:xfrm>
          <a:off x="4164013" y="5265738"/>
          <a:ext cx="11334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3" name="Equation" r:id="rId6" imgW="723586" imgH="533169" progId="Equation.DSMT4">
                  <p:embed/>
                </p:oleObj>
              </mc:Choice>
              <mc:Fallback>
                <p:oleObj name="Equation" r:id="rId6" imgW="723586" imgH="5331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5265738"/>
                        <a:ext cx="11334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732213" y="5121275"/>
            <a:ext cx="574675" cy="360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8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This is approximately</a:t>
            </a:r>
          </a:p>
          <a:p>
            <a:pPr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		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en-US" i="1" dirty="0" smtClean="0">
                <a:latin typeface="Times New Roman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anose="02020603050405020304" pitchFamily="18" charset="0"/>
              </a:rPr>
              <a:t>) ≈ 1.8944 </a:t>
            </a:r>
            <a:r>
              <a:rPr lang="en-US" altLang="en-US" i="1" dirty="0" smtClean="0"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– 1 </a:t>
            </a:r>
          </a:p>
          <a:p>
            <a:pPr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where </a:t>
            </a:r>
            <a:r>
              <a:rPr lang="en-US" altLang="en-US" i="1" dirty="0" smtClean="0">
                <a:latin typeface="Symbol" pitchFamily="18" charset="2"/>
                <a:cs typeface="Arial" charset="0"/>
              </a:rPr>
              <a:t>f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≈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1.6180</a:t>
            </a:r>
            <a:r>
              <a:rPr lang="en-US" altLang="en-US" dirty="0" smtClean="0">
                <a:latin typeface="Arial" charset="0"/>
                <a:cs typeface="Arial" charset="0"/>
              </a:rPr>
              <a:t> is the golden ratio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That is,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W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Thus, we may find the maximum value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Arial" charset="0"/>
                <a:cs typeface="Arial" charset="0"/>
              </a:rPr>
              <a:t> for a given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Recall that the height of a complete tree is </a:t>
            </a:r>
            <a:r>
              <a:rPr lang="en-US" altLang="en-US" i="1" dirty="0">
                <a:latin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</a:rPr>
              <a:t> = ⌊</a:t>
            </a:r>
            <a:r>
              <a:rPr lang="en-US" altLang="en-US" dirty="0" err="1">
                <a:latin typeface="Times New Roman" pitchFamily="18" charset="0"/>
              </a:rPr>
              <a:t>lg</a:t>
            </a:r>
            <a:r>
              <a:rPr lang="en-US" altLang="en-US" dirty="0">
                <a:latin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</a:rPr>
              <a:t>)</a:t>
            </a:r>
            <a:r>
              <a:rPr lang="en-US" altLang="en-US" dirty="0" smtClean="0">
                <a:latin typeface="Times New Roman" pitchFamily="18" charset="0"/>
              </a:rPr>
              <a:t>⌋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The floor function makes the analysis interesting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With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US" altLang="en-US" dirty="0" smtClean="0">
                <a:latin typeface="Arial" charset="0"/>
                <a:cs typeface="Arial" charset="0"/>
              </a:rPr>
              <a:t> nodes, it can be twice the height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For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4096</a:t>
            </a:r>
            <a:r>
              <a:rPr lang="en-US" altLang="en-US" dirty="0" smtClean="0">
                <a:latin typeface="Arial" charset="0"/>
                <a:cs typeface="Arial" charset="0"/>
              </a:rPr>
              <a:t>, 45% worse is an upper bound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040645"/>
              </p:ext>
            </p:extLst>
          </p:nvPr>
        </p:nvGraphicFramePr>
        <p:xfrm>
          <a:off x="1397000" y="3860800"/>
          <a:ext cx="678338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1" name="Equation" r:id="rId4" imgW="3632040" imgH="406080" progId="Equation.DSMT4">
                  <p:embed/>
                </p:oleObj>
              </mc:Choice>
              <mc:Fallback>
                <p:oleObj name="Equation" r:id="rId4" imgW="36320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7000" y="3860800"/>
                        <a:ext cx="6783388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986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example,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88</a:t>
            </a:r>
            <a:r>
              <a:rPr lang="en-US" altLang="en-US" smtClean="0">
                <a:latin typeface="Arial" charset="0"/>
                <a:cs typeface="Arial" charset="0"/>
              </a:rPr>
              <a:t>, the worst- and best-case scenarios differ in height by only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</a:p>
        </p:txBody>
      </p:sp>
      <p:pic>
        <p:nvPicPr>
          <p:cNvPr id="27652" name="Picture 4" descr="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92375"/>
            <a:ext cx="8475662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3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10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6</a:t>
            </a:r>
            <a:r>
              <a:rPr lang="en-US" altLang="en-US" smtClean="0">
                <a:latin typeface="Arial" charset="0"/>
                <a:cs typeface="Arial" charset="0"/>
              </a:rPr>
              <a:t>, the bounds on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are: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minimum height: 	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baseline="-25000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6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) – 1 ≈ 19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maximum height :	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smtClean="0">
                <a:latin typeface="Symbol" pitchFamily="18" charset="2"/>
                <a:cs typeface="Arial" charset="0"/>
              </a:rPr>
              <a:t>f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6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/ 1.8944 ) &lt; 28</a:t>
            </a:r>
          </a:p>
        </p:txBody>
      </p:sp>
    </p:spTree>
    <p:extLst>
      <p:ext uri="{BB962C8B-B14F-4D97-AF65-F5344CB8AC3E}">
        <p14:creationId xmlns:p14="http://schemas.microsoft.com/office/powerpoint/2010/main" val="38449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maintain AVL balance, observe that: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Inserting a node can increase the height of a tree by at most 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Removing a node can decrease the height of a tree by at most 1</a:t>
            </a:r>
          </a:p>
        </p:txBody>
      </p:sp>
    </p:spTree>
    <p:extLst>
      <p:ext uri="{BB962C8B-B14F-4D97-AF65-F5344CB8AC3E}">
        <p14:creationId xmlns:p14="http://schemas.microsoft.com/office/powerpoint/2010/main" val="16561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8" name="Picture 10" descr="C:\Users\dwharder\Desktop\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this AVL tree</a:t>
            </a:r>
          </a:p>
        </p:txBody>
      </p:sp>
    </p:spTree>
    <p:extLst>
      <p:ext uri="{BB962C8B-B14F-4D97-AF65-F5344CB8AC3E}">
        <p14:creationId xmlns:p14="http://schemas.microsoft.com/office/powerpoint/2010/main" val="14321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inserting 15 into this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this case, the heights of none of the trees change</a:t>
            </a:r>
          </a:p>
        </p:txBody>
      </p:sp>
      <p:pic>
        <p:nvPicPr>
          <p:cNvPr id="5" name="Picture 6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10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tree remains balanced</a:t>
            </a:r>
          </a:p>
        </p:txBody>
      </p:sp>
      <p:pic>
        <p:nvPicPr>
          <p:cNvPr id="5" name="Picture 7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8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From previous lectures: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Binary search trees store linearly ordered data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Best case height:	 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Worst case height: </a:t>
            </a:r>
            <a:r>
              <a:rPr lang="en-US" altLang="en-US" b="1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Requirement: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Define and maintain a </a:t>
            </a:r>
            <a:r>
              <a:rPr lang="en-US" altLang="en-US" i="1" smtClean="0">
                <a:latin typeface="Arial" charset="0"/>
                <a:cs typeface="Arial" charset="0"/>
              </a:rPr>
              <a:t>balance</a:t>
            </a:r>
            <a:r>
              <a:rPr lang="en-US" altLang="en-US" smtClean="0">
                <a:latin typeface="Arial" charset="0"/>
                <a:cs typeface="Arial" charset="0"/>
              </a:rPr>
              <a:t> to ensure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 height  </a:t>
            </a:r>
            <a:endParaRPr lang="en-US" altLang="en-US" smtClean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inserting 42 into this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this case, the heights of none of the trees change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8" descr="C:\Users\dwharder\Desktop\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:\Users\dwharder\Desktop\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42 into this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Now we see the heights of two sub-trees have increased by one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tree is still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4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To calculate changes in height, the member function must run in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 smtClean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Our implementation of height is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Tx/>
              <a:buNone/>
            </a:pPr>
            <a:endParaRPr lang="en-US" altLang="en-US" sz="16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&lt;Type&gt;::height()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return empty() ? -1 :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      1 + std::max( left()-&gt;height(), right()-&gt;height()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Introduce a member variable</a:t>
            </a:r>
          </a:p>
          <a:p>
            <a:pPr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	</a:t>
            </a:r>
            <a:r>
              <a:rPr lang="en-US" altLang="en-US" b="1" dirty="0" err="1" smtClean="0">
                <a:latin typeface="Courier New" pitchFamily="49" charset="0"/>
                <a:cs typeface="Arial" charset="0"/>
              </a:rPr>
              <a:t>int</a:t>
            </a:r>
            <a:r>
              <a:rPr lang="en-US" altLang="en-US" b="1" dirty="0" smtClean="0">
                <a:latin typeface="Courier New" pitchFamily="49" charset="0"/>
                <a:cs typeface="Arial" charset="0"/>
              </a:rPr>
              <a:t> </a:t>
            </a:r>
            <a:r>
              <a:rPr lang="en-US" altLang="en-US" b="1" dirty="0" err="1" smtClean="0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b="1" dirty="0" smtClean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member function is now:</a:t>
            </a:r>
          </a:p>
          <a:p>
            <a:pPr>
              <a:buFontTx/>
              <a:buNone/>
            </a:pPr>
            <a:endParaRPr lang="en-US" altLang="en-US" sz="11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&lt;Type&gt;::height() const {</a:t>
            </a:r>
          </a:p>
          <a:p>
            <a:pPr>
              <a:buFont typeface="Arial" charset="0"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return empty() ? -1 :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tree_height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;    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9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Only insert and erase may change the height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This is the only place we need to update the height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These algorithms are already recursive</a:t>
            </a:r>
          </a:p>
        </p:txBody>
      </p:sp>
    </p:spTree>
    <p:extLst>
      <p:ext uri="{BB962C8B-B14F-4D97-AF65-F5344CB8AC3E}">
        <p14:creationId xmlns:p14="http://schemas.microsoft.com/office/powerpoint/2010/main" val="23984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507413" cy="45259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bool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&lt;Type&gt;::insert( const Type &amp;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*&amp;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 else if 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&lt; element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if ( left()-&gt;insert(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) { </a:t>
            </a:r>
          </a:p>
          <a:p>
            <a:pPr>
              <a:buFontTx/>
              <a:buNone/>
            </a:pP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tree_height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max( height(), 1 + left()-&gt;height() 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return false;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 else if 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&gt; element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// ...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02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a tree is AVL balanced, for an insertion to cause an imbalance: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heights of the sub-trees must differ by 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insertion must increase the height of the deeper sub-tree by 1</a:t>
            </a:r>
          </a:p>
        </p:txBody>
      </p:sp>
      <p:pic>
        <p:nvPicPr>
          <p:cNvPr id="4" name="Picture 5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Suppose we insert 23 into our initial tree</a:t>
            </a:r>
          </a:p>
        </p:txBody>
      </p:sp>
      <p:pic>
        <p:nvPicPr>
          <p:cNvPr id="5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5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heights of each of the sub-trees from here to the root are increased by one</a:t>
            </a:r>
          </a:p>
        </p:txBody>
      </p:sp>
      <p:pic>
        <p:nvPicPr>
          <p:cNvPr id="5" name="Picture 11" descr="C:\Users\dwharder\Desktop\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8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2" descr="C:\Users\dwharder\Desktop\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92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C:\Users\dwharder\Desktop\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These two examples demonstrate how we can correct for imbalances:  starting with this tree, add 1: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However, only two of the nodes are unbalanced:  17 and 36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only have to fix the imbalance at the lowest node</a:t>
            </a:r>
          </a:p>
        </p:txBody>
      </p:sp>
      <p:pic>
        <p:nvPicPr>
          <p:cNvPr id="6" name="Picture 13" descr="C:\Users\dwharder\Desktop\a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can promote 23 to where 17 is, and make 17 the left child of 23</a:t>
            </a:r>
          </a:p>
        </p:txBody>
      </p:sp>
      <p:pic>
        <p:nvPicPr>
          <p:cNvPr id="5" name="Picture 14" descr="C:\Users\dwharder\Desktop\a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2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Thus, that node is no longer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Incidentally, neither is the root now balanced again, too</a:t>
            </a:r>
          </a:p>
        </p:txBody>
      </p:sp>
      <p:pic>
        <p:nvPicPr>
          <p:cNvPr id="6" name="Picture 15" descr="C:\Users\dwharder\Desktop\a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adding 6:</a:t>
            </a:r>
          </a:p>
        </p:txBody>
      </p:sp>
      <p:pic>
        <p:nvPicPr>
          <p:cNvPr id="5" name="Picture 16" descr="C:\Users\dwharder\Desktop\a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5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</p:txBody>
      </p:sp>
      <p:pic>
        <p:nvPicPr>
          <p:cNvPr id="5" name="Picture 17" descr="C:\Users\dwharder\Desktop\a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6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</a:t>
            </a:r>
            <a:r>
              <a:rPr lang="en-US" altLang="en-US" dirty="0" smtClean="0">
                <a:latin typeface="Arial" charset="0"/>
                <a:cs typeface="Arial" charset="0"/>
              </a:rPr>
              <a:t>one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However, only the root node </a:t>
            </a:r>
            <a:r>
              <a:rPr lang="en-US" altLang="en-US" smtClean="0">
                <a:latin typeface="Arial" charset="0"/>
                <a:cs typeface="Arial" charset="0"/>
              </a:rPr>
              <a:t>is </a:t>
            </a:r>
            <a:r>
              <a:rPr lang="en-US" altLang="en-US" smtClean="0">
                <a:latin typeface="Arial" charset="0"/>
                <a:cs typeface="Arial" charset="0"/>
              </a:rPr>
              <a:t>now </a:t>
            </a:r>
            <a:r>
              <a:rPr lang="en-US" altLang="en-US" dirty="0" smtClean="0">
                <a:latin typeface="Arial" charset="0"/>
                <a:cs typeface="Arial" charset="0"/>
              </a:rPr>
              <a:t>unbalanced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8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To fix this, we will look at the general case…</a:t>
            </a: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40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the following setup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Each blue triangle represents a tree of height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pic>
        <p:nvPicPr>
          <p:cNvPr id="50180" name="Picture 10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42" y="2633663"/>
            <a:ext cx="621506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0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1" descr="C:\Users\dwharder\Desktop\v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Insert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b="1" smtClean="0"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into this tree:  it falls into the left subtree </a:t>
            </a:r>
            <a:r>
              <a:rPr lang="en-US" altLang="en-US" b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b="1" smtClean="0"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of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Assume </a:t>
            </a:r>
            <a:r>
              <a:rPr lang="en-US" altLang="en-US" b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smtClean="0">
                <a:latin typeface="Arial" charset="0"/>
                <a:cs typeface="Arial" charset="0"/>
              </a:rPr>
              <a:t> remains balanced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Thus, the tree rooted at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 is also balanced</a:t>
            </a: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tree rooted at node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 now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will correct the imbalance at this node</a:t>
            </a:r>
          </a:p>
        </p:txBody>
      </p:sp>
      <p:pic>
        <p:nvPicPr>
          <p:cNvPr id="52228" name="Picture 12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94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This is more like a linked list; however, we can fix this…</a:t>
            </a:r>
          </a:p>
        </p:txBody>
      </p:sp>
      <p:pic>
        <p:nvPicPr>
          <p:cNvPr id="8196" name="Picture 8" descr="C:\Users\dwharder\Desktop\y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98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C:\Users\dwharder\Desktop\v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8" y="2996187"/>
            <a:ext cx="5452374" cy="329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Here are examples of when the </a:t>
            </a:r>
            <a:r>
              <a:rPr lang="en-US" altLang="en-US" dirty="0">
                <a:latin typeface="Arial" charset="0"/>
                <a:cs typeface="Arial" charset="0"/>
              </a:rPr>
              <a:t/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insertion of 7 may cause this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 smtClean="0">
                <a:latin typeface="Arial" charset="0"/>
                <a:cs typeface="Arial" charset="0"/>
              </a:rPr>
              <a:t>,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 smtClean="0">
                <a:latin typeface="Arial" charset="0"/>
                <a:cs typeface="Arial" charset="0"/>
              </a:rPr>
              <a:t>, and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019" name="Picture 3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1084113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8" name="Picture 2" descr="C:\Users\dwharder\Desktop\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82" y="2492896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C:\Users\dwharder\Desktop\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20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modify these three pointers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At this point,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this</a:t>
            </a:r>
            <a:r>
              <a:rPr lang="en-US" altLang="en-US" smtClean="0">
                <a:latin typeface="Arial" charset="0"/>
                <a:cs typeface="Arial" charset="0"/>
              </a:rPr>
              <a:t> references the unbalanced root node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pic>
        <p:nvPicPr>
          <p:cNvPr id="53252" name="Picture 13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3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Users\dwharder\Desktop\v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Specifically, we will rotate these two nodes around the root: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Recall the first prototypical example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Promote node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 to the root and demote node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 smtClean="0"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to be the right child of</a:t>
            </a:r>
            <a:r>
              <a:rPr lang="en-US" altLang="en-US" b="1" smtClean="0">
                <a:latin typeface="Arial" charset="0"/>
                <a:cs typeface="Arial" charset="0"/>
              </a:rPr>
              <a:t>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 smtClean="0">
              <a:latin typeface="Arial" charset="0"/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*b 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             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*BR = 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b-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&gt;right(); </a:t>
            </a:r>
          </a:p>
        </p:txBody>
      </p:sp>
    </p:spTree>
    <p:extLst>
      <p:ext uri="{BB962C8B-B14F-4D97-AF65-F5344CB8AC3E}">
        <p14:creationId xmlns:p14="http://schemas.microsoft.com/office/powerpoint/2010/main" val="57023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7" descr="C:\Users\dwharder\Desktop\v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requires the address of node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to be assigned to the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smtClean="0">
                <a:latin typeface="Arial" charset="0"/>
                <a:cs typeface="Arial" charset="0"/>
              </a:rPr>
              <a:t> member variable of node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9512" y="2827338"/>
            <a:ext cx="25410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b-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80341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</p:spTree>
    <p:extLst>
      <p:ext uri="{BB962C8B-B14F-4D97-AF65-F5344CB8AC3E}">
        <p14:creationId xmlns:p14="http://schemas.microsoft.com/office/powerpoint/2010/main" val="191059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Assign any former parent of node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to the address of node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Assign the address of the tree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to </a:t>
            </a:r>
            <a:r>
              <a:rPr lang="en-US" altLang="en-US" dirty="0" err="1" smtClean="0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 smtClean="0">
                <a:latin typeface="Arial" charset="0"/>
                <a:cs typeface="Arial" charset="0"/>
              </a:rPr>
              <a:t> of node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56324" name="Picture 16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2825750"/>
            <a:ext cx="231666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ptr_to_this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  = b;</a:t>
            </a: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    = 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BR;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7338"/>
            <a:ext cx="37753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= this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; </a:t>
            </a:r>
            <a:endParaRPr lang="en-CA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85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nodes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 smtClean="0"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are now balanced and all remaining nodes of the subtrees are in their correct positions</a:t>
            </a:r>
          </a:p>
        </p:txBody>
      </p:sp>
      <p:pic>
        <p:nvPicPr>
          <p:cNvPr id="57348" name="Picture 17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88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8" descr="C:\Users\dwharder\Desktop\v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08275"/>
            <a:ext cx="86423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Case 1</a:t>
            </a:r>
            <a:endParaRPr lang="en-CA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Additionally, height of the tree rooted at </a:t>
            </a:r>
            <a:r>
              <a:rPr lang="en-CA" alt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i="1" dirty="0" smtClean="0"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latin typeface="Arial" charset="0"/>
                <a:cs typeface="Arial" charset="0"/>
              </a:rPr>
              <a:t>equals the original height of the tree rooted at </a:t>
            </a:r>
            <a:r>
              <a:rPr lang="en-CA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altLang="en-US" b="1" dirty="0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Thus, this insertion will no longer affect the balance of any ancestors all the way back to the root</a:t>
            </a:r>
          </a:p>
        </p:txBody>
      </p:sp>
    </p:spTree>
    <p:extLst>
      <p:ext uri="{BB962C8B-B14F-4D97-AF65-F5344CB8AC3E}">
        <p14:creationId xmlns:p14="http://schemas.microsoft.com/office/powerpoint/2010/main" val="6069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</a:t>
            </a:r>
            <a:r>
              <a:rPr lang="en-US" altLang="en-US" dirty="0" smtClean="0">
                <a:latin typeface="Arial" charset="0"/>
                <a:cs typeface="Arial" charset="0"/>
              </a:rPr>
              <a:t>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 our example case, the correction 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0" name="Picture 2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1" y="3068960"/>
            <a:ext cx="8799007" cy="25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2898" y="1647228"/>
            <a:ext cx="6081471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 smtClean="0">
                <a:latin typeface="Arial" charset="0"/>
                <a:cs typeface="Arial" charset="0"/>
              </a:rPr>
              <a:t>, the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7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Alternatively, consider the insertion of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dirty="0" smtClean="0">
                <a:latin typeface="Arial" charset="0"/>
                <a:cs typeface="Arial" charset="0"/>
              </a:rPr>
              <a:t> where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 smtClean="0">
                <a:latin typeface="Arial" charset="0"/>
                <a:cs typeface="Arial" charset="0"/>
              </a:rPr>
              <a:t> into our original tree</a:t>
            </a:r>
            <a:endParaRPr lang="en-US" altLang="en-US" i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Promote 2 to the root, demote 3 to be 2’s right child, and 1 remains the left child of 2</a:t>
            </a:r>
          </a:p>
        </p:txBody>
      </p:sp>
      <p:pic>
        <p:nvPicPr>
          <p:cNvPr id="9220" name="Picture 9" descr="C:\Users\dwharder\Desktop\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8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8" descr="C:\Users\dwharder\Desktop\v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Assume that the insertion of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mtClean="0">
                <a:latin typeface="Arial" charset="0"/>
                <a:cs typeface="Arial" charset="0"/>
              </a:rPr>
              <a:t> increases the height of </a:t>
            </a:r>
            <a:r>
              <a:rPr lang="en-US" altLang="en-US" b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smtClean="0"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b="1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Once again,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becomes unbalanced</a:t>
            </a:r>
            <a:endParaRPr lang="en-US" altLang="en-US" i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14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:\Users\dwharder\Desktop\v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1317"/>
            <a:ext cx="4895514" cy="340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Case 2</a:t>
            </a:r>
            <a:endParaRPr lang="en-CA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Here are examples of when the </a:t>
            </a:r>
            <a:r>
              <a:rPr lang="en-US" altLang="en-US" dirty="0">
                <a:latin typeface="Arial" charset="0"/>
                <a:cs typeface="Arial" charset="0"/>
              </a:rPr>
              <a:t/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insertion of 14 may cause this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 smtClean="0">
                <a:latin typeface="Arial" charset="0"/>
                <a:cs typeface="Arial" charset="0"/>
              </a:rPr>
              <a:t>,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 smtClean="0">
                <a:latin typeface="Arial" charset="0"/>
                <a:cs typeface="Arial" charset="0"/>
              </a:rPr>
              <a:t>, and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6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3316095" cy="56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9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Unfortunately, the previous correction does not fix the imbalance at the root of this sub-tree:  the new root,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 smtClean="0">
                <a:latin typeface="Arial" charset="0"/>
                <a:cs typeface="Arial" charset="0"/>
              </a:rPr>
              <a:t>, remains unbalanced</a:t>
            </a:r>
            <a:endParaRPr lang="en-US" altLang="en-US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7326" y="1647228"/>
            <a:ext cx="5981178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</a:t>
            </a:r>
            <a:r>
              <a:rPr lang="en-US" altLang="en-US" dirty="0" smtClean="0">
                <a:latin typeface="Arial" charset="0"/>
                <a:cs typeface="Arial" charset="0"/>
              </a:rPr>
              <a:t>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 our three sample cases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 smtClean="0">
                <a:latin typeface="Arial" charset="0"/>
                <a:cs typeface="Arial" charset="0"/>
              </a:rPr>
              <a:t>,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doing the same thing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as before results in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 tree that is still 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unbalanced…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imbalance is just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shifted to the other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side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0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Unfortunately, this does not fix the imbalance at the root of this subtree</a:t>
            </a:r>
            <a:endParaRPr lang="en-US" altLang="en-US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1" descr="C:\Users\dwharder\Desktop\v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Re-label the tree by dividing the left subtree of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mtClean="0">
                <a:latin typeface="Arial" charset="0"/>
                <a:cs typeface="Arial" charset="0"/>
              </a:rPr>
              <a:t> into a tree rooted at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mtClean="0">
                <a:latin typeface="Arial" charset="0"/>
                <a:cs typeface="Arial" charset="0"/>
              </a:rPr>
              <a:t> with two subtrees of height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</p:spTree>
    <p:extLst>
      <p:ext uri="{BB962C8B-B14F-4D97-AF65-F5344CB8AC3E}">
        <p14:creationId xmlns:p14="http://schemas.microsoft.com/office/powerpoint/2010/main" val="4191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2" descr="C:\Users\dwharder\Desktop\v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Now an insertion causes an imbalance at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addition of either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or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 will cause this</a:t>
            </a:r>
            <a:endParaRPr lang="en-US" altLang="en-US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reassign the following pointers</a:t>
            </a:r>
          </a:p>
        </p:txBody>
      </p:sp>
      <p:pic>
        <p:nvPicPr>
          <p:cNvPr id="65540" name="Picture 23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*b  = 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         *d  = b-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          *DL = d-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         *DR = d-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&gt;right();</a:t>
            </a:r>
          </a:p>
        </p:txBody>
      </p:sp>
    </p:spTree>
    <p:extLst>
      <p:ext uri="{BB962C8B-B14F-4D97-AF65-F5344CB8AC3E}">
        <p14:creationId xmlns:p14="http://schemas.microsoft.com/office/powerpoint/2010/main" val="35673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Specifically, we will order these three nodes as a perfect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Recall the second prototypical example</a:t>
            </a:r>
          </a:p>
        </p:txBody>
      </p:sp>
      <p:pic>
        <p:nvPicPr>
          <p:cNvPr id="66564" name="Picture 24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</p:spTree>
    <p:extLst>
      <p:ext uri="{BB962C8B-B14F-4D97-AF65-F5344CB8AC3E}">
        <p14:creationId xmlns:p14="http://schemas.microsoft.com/office/powerpoint/2010/main" val="43764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C:\Users\dwharder\Desktop\bl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8550"/>
            <a:ext cx="6194425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achieve this,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mtClean="0">
                <a:latin typeface="Arial" charset="0"/>
                <a:cs typeface="Arial" charset="0"/>
              </a:rPr>
              <a:t> will be assigned as children of the new root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0029"/>
            <a:ext cx="22717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d-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= b;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d-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</p:spTree>
    <p:extLst>
      <p:ext uri="{BB962C8B-B14F-4D97-AF65-F5344CB8AC3E}">
        <p14:creationId xmlns:p14="http://schemas.microsoft.com/office/powerpoint/2010/main" val="15443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result is a perfect, though trivial tree</a:t>
            </a:r>
          </a:p>
        </p:txBody>
      </p:sp>
      <p:pic>
        <p:nvPicPr>
          <p:cNvPr id="10244" name="Picture 6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0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pic>
        <p:nvPicPr>
          <p:cNvPr id="68611" name="Picture 26" descr="C:\Users\dwharder\Desktop\v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	We also have to connect the two subtrees and original parent of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1771"/>
            <a:ext cx="207300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 smtClean="0">
                <a:latin typeface="Consolas" pitchFamily="49" charset="0"/>
                <a:cs typeface="Consolas" pitchFamily="49" charset="0"/>
              </a:rPr>
              <a:t>ptr_to_this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 = d;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b-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DL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  = DR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60029"/>
            <a:ext cx="336502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d-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= b;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d-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</p:spTree>
    <p:extLst>
      <p:ext uri="{BB962C8B-B14F-4D97-AF65-F5344CB8AC3E}">
        <p14:creationId xmlns:p14="http://schemas.microsoft.com/office/powerpoint/2010/main" val="20346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Now the tree rooted at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mtClean="0">
                <a:latin typeface="Arial" charset="0"/>
                <a:cs typeface="Arial" charset="0"/>
              </a:rPr>
              <a:t> is balanced</a:t>
            </a:r>
          </a:p>
        </p:txBody>
      </p:sp>
      <p:pic>
        <p:nvPicPr>
          <p:cNvPr id="69636" name="Picture 15" descr="C:\Users\dwharder\Desktop\v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01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Again, the height of the root did not change</a:t>
            </a:r>
          </a:p>
        </p:txBody>
      </p:sp>
      <p:pic>
        <p:nvPicPr>
          <p:cNvPr id="70660" name="Picture 16" descr="C:\Users\dwharder\Desktop\v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33600"/>
            <a:ext cx="8424863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40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1648174"/>
            <a:ext cx="6081470" cy="49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</a:t>
            </a:r>
            <a:r>
              <a:rPr lang="en-US" altLang="en-US" dirty="0" smtClean="0">
                <a:latin typeface="Arial" charset="0"/>
                <a:cs typeface="Arial" charset="0"/>
              </a:rPr>
              <a:t>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 our three sample cases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 smtClean="0">
                <a:latin typeface="Arial" charset="0"/>
                <a:cs typeface="Arial" charset="0"/>
              </a:rPr>
              <a:t>, the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 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There are two symmetric cases to those we have examined: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Insertions into the right-right sub-tree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Insertions into either the right-left sub-tree </a:t>
            </a:r>
          </a:p>
        </p:txBody>
      </p:sp>
      <p:pic>
        <p:nvPicPr>
          <p:cNvPr id="83970" name="Picture 2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51" y="4653136"/>
            <a:ext cx="6357701" cy="18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dwharder\Desktop\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79" y="2276872"/>
            <a:ext cx="6162413" cy="186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 (Implementation)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720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void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&lt;Type&gt;::insert( const Type &amp;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,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&lt;Type&gt; *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ptr_to_this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ptr_to_this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= new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&lt;Type&gt;(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} else if (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&lt; element ) {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if ( left() -&gt; insert() ) {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if ( </a:t>
            </a:r>
            <a:r>
              <a:rPr lang="en-US" altLang="en-US" sz="12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left()-&gt;height() - right()-&gt;height()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== 2 ) {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    // determine if it is a left-left or left-right insertion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    // perform the appropriate correction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} else {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   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= std::max( height(), left()-&gt;height() );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}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return false;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}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} else if (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&gt; element ) {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// ...</a:t>
            </a:r>
          </a:p>
        </p:txBody>
      </p:sp>
    </p:spTree>
    <p:extLst>
      <p:ext uri="{BB962C8B-B14F-4D97-AF65-F5344CB8AC3E}">
        <p14:creationId xmlns:p14="http://schemas.microsoft.com/office/powerpoint/2010/main" val="12235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(Implementation)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Comments: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Both balances are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(1)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All insertions are still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It is possible to </a:t>
            </a:r>
            <a:r>
              <a:rPr lang="en-US" altLang="en-US" i="1" dirty="0" smtClean="0">
                <a:latin typeface="Arial" charset="0"/>
                <a:cs typeface="Arial" charset="0"/>
              </a:rPr>
              <a:t>tighten</a:t>
            </a:r>
            <a:r>
              <a:rPr lang="en-US" altLang="en-US" dirty="0" smtClean="0">
                <a:latin typeface="Arial" charset="0"/>
                <a:cs typeface="Arial" charset="0"/>
              </a:rPr>
              <a:t> the previous code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Aside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 if you want to explicitly rotate the nodes A and B, you must also pass a reference to the parent pointer as an argument: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	</a:t>
            </a:r>
            <a:r>
              <a:rPr lang="en-US" altLang="en-US" sz="1400" b="1" dirty="0" smtClean="0">
                <a:latin typeface="Courier New" pitchFamily="49" charset="0"/>
                <a:cs typeface="Arial" charset="0"/>
              </a:rPr>
              <a:t>insert( Type </a:t>
            </a:r>
            <a:r>
              <a:rPr lang="en-US" altLang="en-US" sz="1400" b="1" dirty="0" err="1" smtClean="0">
                <a:latin typeface="Courier New" pitchFamily="49" charset="0"/>
                <a:cs typeface="Arial" charset="0"/>
              </a:rPr>
              <a:t>obj</a:t>
            </a:r>
            <a:r>
              <a:rPr lang="en-US" altLang="en-US" sz="1400" b="1" dirty="0" smtClean="0">
                <a:latin typeface="Courier New" pitchFamily="49" charset="0"/>
                <a:cs typeface="Arial" charset="0"/>
              </a:rPr>
              <a:t>, </a:t>
            </a:r>
            <a:r>
              <a:rPr lang="en-US" altLang="en-US" sz="1400" b="1" dirty="0" err="1" smtClean="0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400" b="1" dirty="0" smtClean="0">
                <a:latin typeface="Courier New" pitchFamily="49" charset="0"/>
                <a:cs typeface="Arial" charset="0"/>
              </a:rPr>
              <a:t>&lt;Type&gt; * &amp; parent )</a:t>
            </a:r>
          </a:p>
        </p:txBody>
      </p:sp>
    </p:spTree>
    <p:extLst>
      <p:ext uri="{BB962C8B-B14F-4D97-AF65-F5344CB8AC3E}">
        <p14:creationId xmlns:p14="http://schemas.microsoft.com/office/powerpoint/2010/main" val="25741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Insertion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</a:t>
            </a:r>
            <a:r>
              <a:rPr lang="en-US" altLang="en-US" dirty="0" smtClean="0">
                <a:latin typeface="Arial" charset="0"/>
                <a:cs typeface="Arial" charset="0"/>
              </a:rPr>
              <a:t>this AVL </a:t>
            </a:r>
            <a:r>
              <a:rPr lang="en-US" altLang="en-US" dirty="0">
                <a:latin typeface="Arial" charset="0"/>
                <a:cs typeface="Arial" charset="0"/>
              </a:rPr>
              <a:t>tree</a:t>
            </a:r>
          </a:p>
          <a:p>
            <a:endParaRPr lang="en-CA" dirty="0"/>
          </a:p>
        </p:txBody>
      </p:sp>
      <p:pic>
        <p:nvPicPr>
          <p:cNvPr id="4" name="Picture 30" descr="C:\Users\dwharder\Desktop\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3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73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" descr="C:\Users\dwharder\Desktop\a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C:\Users\dwharder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Alternatively, given this tree, insert 2 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7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8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dwharder\Desktop\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422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1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to </a:t>
            </a:r>
            <a:r>
              <a:rPr lang="en-US" altLang="en-US" dirty="0">
                <a:latin typeface="Arial" charset="0"/>
                <a:cs typeface="Arial" charset="0"/>
              </a:rPr>
              <a:t>the imbalanced node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75 is that node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6" name="Picture 6" descr="C:\Users\dwharder\Desktop\v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4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dwharder\Desktop\a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</a:t>
            </a:r>
            <a:r>
              <a:rPr lang="en-US" altLang="en-US" dirty="0">
                <a:latin typeface="Arial" charset="0"/>
                <a:cs typeface="Arial" charset="0"/>
              </a:rPr>
              <a:t>to the imbalanced node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75 is that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3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tree is AVL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5" descr="C:\Users\dwharder\Desktop\a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77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6" descr="C:\Users\dwharder\Desktop\a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1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imbalance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imbalance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dwharder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80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to </a:t>
            </a:r>
            <a:r>
              <a:rPr lang="en-US" altLang="en-US" dirty="0">
                <a:latin typeface="Arial" charset="0"/>
                <a:cs typeface="Arial" charset="0"/>
              </a:rPr>
              <a:t>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5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</a:t>
            </a:r>
            <a:r>
              <a:rPr lang="en-US" altLang="en-US" dirty="0">
                <a:latin typeface="Arial" charset="0"/>
                <a:cs typeface="Arial" charset="0"/>
              </a:rPr>
              <a:t>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81 is that value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5" descr="C:\Users\dwharder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7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Again, the product is a linked list; however, we can fix this, too</a:t>
            </a:r>
          </a:p>
        </p:txBody>
      </p:sp>
      <p:pic>
        <p:nvPicPr>
          <p:cNvPr id="12292" name="Picture 7" descr="C:\Users\dwharde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2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dwharder\Desktop\a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</a:t>
            </a:r>
            <a:r>
              <a:rPr lang="en-US" altLang="en-US" dirty="0">
                <a:latin typeface="Arial" charset="0"/>
                <a:cs typeface="Arial" charset="0"/>
              </a:rPr>
              <a:t>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81 is that value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34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tree is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9" descr="C:\Users\dwharder\Desktop\a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76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0" descr="C:\Users\dwharder\Desktop\a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9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78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left-left imbalance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1" descr="C:\Users\dwharder\Desktop\a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78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Promote 77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Again,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3" descr="C:\Users\dwharder\Desktop\a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7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80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4" descr="C:\Users\dwharder\Desktop\a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dwharder\Desktop\a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69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right-left imbalance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69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</a:t>
            </a:r>
            <a:r>
              <a:rPr lang="en-US" altLang="en-US" dirty="0" smtClean="0">
                <a:latin typeface="Arial" charset="0"/>
                <a:cs typeface="Arial" charset="0"/>
              </a:rPr>
              <a:t>value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Again,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7" descr="C:\Users\dwharder\Desktop\a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17762</TotalTime>
  <Words>914</Words>
  <Application>Microsoft Office PowerPoint</Application>
  <PresentationFormat>On-screen Show (4:3)</PresentationFormat>
  <Paragraphs>614</Paragraphs>
  <Slides>130</Slides>
  <Notes>64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2" baseType="lpstr">
      <vt:lpstr>Custom Design</vt:lpstr>
      <vt:lpstr>Equation</vt:lpstr>
      <vt:lpstr>PowerPoint Presentation</vt:lpstr>
      <vt:lpstr>Outline</vt:lpstr>
      <vt:lpstr>Background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AVL Trees</vt:lpstr>
      <vt:lpstr>AVL Trees</vt:lpstr>
      <vt:lpstr>AVL Trees</vt:lpstr>
      <vt:lpstr>AVL Trees</vt:lpstr>
      <vt:lpstr>AVL Trees</vt:lpstr>
      <vt:lpstr>AVL Trees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Insert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 Summary</vt:lpstr>
      <vt:lpstr>Insert (Implementation)</vt:lpstr>
      <vt:lpstr>Insertion (Implementation)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AVL Trees as Arrays?</vt:lpstr>
      <vt:lpstr>AVL Trees as Arrays?</vt:lpstr>
      <vt:lpstr>AVL Trees as Arrays?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495</cp:revision>
  <dcterms:created xsi:type="dcterms:W3CDTF">2009-09-11T23:00:44Z</dcterms:created>
  <dcterms:modified xsi:type="dcterms:W3CDTF">2015-10-02T16:53:45Z</dcterms:modified>
</cp:coreProperties>
</file>